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3" r:id="rId5"/>
    <p:sldId id="260" r:id="rId6"/>
    <p:sldId id="261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2017-08-22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2017-08-22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2017-08-22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2017-08-22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2017-08-22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2017-08-22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2017-08-22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://www.definity-systems.net/~apw/astro/galaxies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1976264"/>
          </a:xfrm>
        </p:spPr>
        <p:txBody>
          <a:bodyPr/>
          <a:lstStyle/>
          <a:p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자원과 환경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제 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장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행성 지구</a:t>
            </a:r>
            <a:endParaRPr lang="ko-KR" altLang="en-US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88840"/>
            <a:ext cx="7149730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761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1-1.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우주의 기</a:t>
            </a:r>
            <a:r>
              <a:rPr lang="ko-KR" altLang="en-US" sz="3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원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우주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(universe)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의 구성</a:t>
            </a:r>
            <a:endParaRPr lang="en-US" altLang="ko-KR" sz="24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705044"/>
              </p:ext>
            </p:extLst>
          </p:nvPr>
        </p:nvGraphicFramePr>
        <p:xfrm>
          <a:off x="899592" y="2564904"/>
          <a:ext cx="7177608" cy="367240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7177608"/>
              </a:tblGrid>
              <a:tr h="139901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0" dirty="0" smtClean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별</a:t>
                      </a:r>
                      <a:r>
                        <a:rPr lang="en-US" altLang="ko-KR" b="0" dirty="0" smtClean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b="0" dirty="0" smtClean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항성</a:t>
                      </a:r>
                      <a:r>
                        <a:rPr lang="en-US" altLang="ko-KR" b="0" dirty="0" smtClean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star)</a:t>
                      </a:r>
                      <a:r>
                        <a:rPr lang="ko-KR" altLang="en-US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+ </a:t>
                      </a:r>
                      <a:r>
                        <a:rPr lang="ko-KR" altLang="en-US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행성</a:t>
                      </a:r>
                      <a:r>
                        <a:rPr lang="en-US" altLang="ko-KR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(planets)</a:t>
                      </a:r>
                      <a:r>
                        <a:rPr lang="ko-KR" altLang="en-US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+ </a:t>
                      </a:r>
                      <a:r>
                        <a:rPr lang="ko-KR" altLang="en-US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위성</a:t>
                      </a:r>
                      <a:r>
                        <a:rPr lang="en-US" altLang="ko-KR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(satellites)</a:t>
                      </a:r>
                      <a:r>
                        <a:rPr lang="ko-KR" altLang="en-US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+ </a:t>
                      </a:r>
                      <a:r>
                        <a:rPr lang="ko-KR" altLang="en-US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혜성</a:t>
                      </a:r>
                      <a:r>
                        <a:rPr lang="en-US" altLang="ko-KR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(comets)</a:t>
                      </a:r>
                      <a:r>
                        <a:rPr lang="ko-KR" altLang="en-US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+ </a:t>
                      </a:r>
                      <a:r>
                        <a:rPr lang="ko-KR" altLang="en-US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소행성</a:t>
                      </a:r>
                      <a:r>
                        <a:rPr lang="en-US" altLang="ko-KR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(asteroids) + </a:t>
                      </a:r>
                      <a:r>
                        <a:rPr lang="ko-KR" altLang="en-US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운석</a:t>
                      </a:r>
                      <a:r>
                        <a:rPr lang="en-US" altLang="ko-KR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(meteorites)</a:t>
                      </a:r>
                      <a:r>
                        <a:rPr lang="ko-KR" altLang="en-US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+ </a:t>
                      </a:r>
                      <a:r>
                        <a:rPr lang="ko-KR" altLang="en-US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먼지</a:t>
                      </a:r>
                      <a:r>
                        <a:rPr lang="en-US" altLang="ko-KR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(dusts)</a:t>
                      </a:r>
                      <a:r>
                        <a:rPr lang="ko-KR" altLang="en-US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+ </a:t>
                      </a:r>
                      <a:r>
                        <a:rPr lang="ko-KR" altLang="en-US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가스</a:t>
                      </a:r>
                      <a:r>
                        <a:rPr lang="en-US" altLang="ko-KR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(gases) . . .</a:t>
                      </a:r>
                      <a:r>
                        <a:rPr lang="ko-KR" altLang="en-US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itchFamily="2" charset="2"/>
                        </a:rPr>
                        <a:t> </a:t>
                      </a:r>
                      <a:r>
                        <a:rPr lang="ko-KR" altLang="en-US" b="0" dirty="0" smtClean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itchFamily="2" charset="2"/>
                        </a:rPr>
                        <a:t>항성시스템</a:t>
                      </a:r>
                      <a:r>
                        <a:rPr lang="en-US" altLang="ko-KR" b="0" dirty="0" smtClean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itchFamily="2" charset="2"/>
                        </a:rPr>
                        <a:t>(</a:t>
                      </a:r>
                      <a:r>
                        <a:rPr lang="en-US" altLang="ko-KR" sz="2000" b="0" dirty="0" smtClean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itchFamily="2" charset="2"/>
                        </a:rPr>
                        <a:t>star system)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11366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itchFamily="2" charset="2"/>
                        </a:rPr>
                        <a:t>항성시스템 </a:t>
                      </a:r>
                      <a:r>
                        <a:rPr lang="en-US" altLang="ko-KR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itchFamily="2" charset="2"/>
                        </a:rPr>
                        <a:t>+ </a:t>
                      </a:r>
                      <a:r>
                        <a:rPr lang="ko-KR" altLang="en-US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itchFamily="2" charset="2"/>
                        </a:rPr>
                        <a:t>항성시스템</a:t>
                      </a:r>
                      <a:r>
                        <a:rPr lang="en-US" altLang="ko-KR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itchFamily="2" charset="2"/>
                        </a:rPr>
                        <a:t> + …</a:t>
                      </a:r>
                      <a:r>
                        <a:rPr lang="ko-KR" altLang="en-US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itchFamily="2" charset="2"/>
                        </a:rPr>
                        <a:t> </a:t>
                      </a:r>
                      <a:r>
                        <a:rPr lang="en-US" altLang="ko-KR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itchFamily="2" charset="2"/>
                        </a:rPr>
                        <a:t> </a:t>
                      </a:r>
                      <a:r>
                        <a:rPr lang="ko-KR" altLang="en-US" b="0" dirty="0" smtClean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itchFamily="2" charset="2"/>
                        </a:rPr>
                        <a:t>은하</a:t>
                      </a:r>
                      <a:endParaRPr lang="en-US" altLang="ko-KR" sz="2000" b="0" dirty="0" smtClean="0">
                        <a:solidFill>
                          <a:srgbClr val="0000F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sym typeface="Wingdings" pitchFamily="2" charset="2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366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은하 </a:t>
                      </a:r>
                      <a:r>
                        <a:rPr lang="en-US" altLang="ko-KR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+ </a:t>
                      </a:r>
                      <a:r>
                        <a:rPr lang="ko-KR" altLang="en-US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은하 </a:t>
                      </a:r>
                      <a:r>
                        <a:rPr lang="en-US" altLang="ko-KR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+ … </a:t>
                      </a:r>
                      <a:r>
                        <a:rPr lang="en-US" altLang="ko-KR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itchFamily="2" charset="2"/>
                        </a:rPr>
                        <a:t> </a:t>
                      </a:r>
                      <a:r>
                        <a:rPr lang="ko-KR" altLang="en-US" b="0" dirty="0" smtClean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itchFamily="2" charset="2"/>
                        </a:rPr>
                        <a:t>은하군</a:t>
                      </a:r>
                      <a:r>
                        <a:rPr lang="en-US" altLang="ko-KR" b="0" dirty="0" smtClean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itchFamily="2" charset="2"/>
                        </a:rPr>
                        <a:t>(local group) </a:t>
                      </a:r>
                      <a:r>
                        <a:rPr lang="en-US" altLang="ko-KR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itchFamily="2" charset="2"/>
                        </a:rPr>
                        <a:t>+ </a:t>
                      </a:r>
                      <a:r>
                        <a:rPr lang="ko-KR" altLang="en-US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itchFamily="2" charset="2"/>
                        </a:rPr>
                        <a:t>은하군</a:t>
                      </a:r>
                      <a:r>
                        <a:rPr lang="en-US" altLang="ko-KR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itchFamily="2" charset="2"/>
                        </a:rPr>
                        <a:t> + …    </a:t>
                      </a:r>
                      <a:r>
                        <a:rPr lang="ko-KR" altLang="en-US" sz="2000" dirty="0" smtClean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itchFamily="2" charset="2"/>
                        </a:rPr>
                        <a:t>우주</a:t>
                      </a:r>
                      <a:endParaRPr lang="ko-KR" altLang="en-US" sz="2000" dirty="0" smtClean="0">
                        <a:solidFill>
                          <a:srgbClr val="0000F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36" y="495926"/>
            <a:ext cx="7620000" cy="505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685428" y="5661248"/>
            <a:ext cx="81350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유럽남부관측기구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(ESO; European Southern Observatory)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의 천문학자 유리 </a:t>
            </a:r>
            <a:r>
              <a:rPr lang="ko-KR" altLang="en-US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벨렛츠키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(Yuri </a:t>
            </a:r>
            <a:r>
              <a:rPr lang="en-US" altLang="ko-KR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Beletsky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2007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21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일 </a:t>
            </a:r>
            <a:r>
              <a:rPr lang="ko-KR" altLang="en-US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파라날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Paranal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Chile)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에서 </a:t>
            </a:r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찍은 밤하늘 우리 은하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(Milky Way)</a:t>
            </a:r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의 모습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http://en.wikipedia.org/wiki/File:ESO-VLT-Laser-phot-33a-07.jpg</a:t>
            </a:r>
            <a:endParaRPr lang="ko-KR" altLang="en-US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ko-KR" altLang="en-US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7507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899592" y="5805264"/>
            <a:ext cx="6096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우리 은하의 모습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http://www.atlasoftheuniverse.com/galaxy.html</a:t>
            </a:r>
            <a:endParaRPr lang="ko-KR" altLang="en-US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32656"/>
            <a:ext cx="720080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04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899592" y="5662989"/>
            <a:ext cx="720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우리 주변의 은하들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(‘local group’). </a:t>
            </a:r>
          </a:p>
          <a:p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  <a:hlinkClick r:id="rId2"/>
              </a:rPr>
              <a:t>http://www.definity-systems.net/~apw/astro/galaxies.html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680" y="360040"/>
            <a:ext cx="6876256" cy="515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46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8312324"/>
              </p:ext>
            </p:extLst>
          </p:nvPr>
        </p:nvGraphicFramePr>
        <p:xfrm>
          <a:off x="539552" y="404664"/>
          <a:ext cx="7620000" cy="56292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4216"/>
                <a:gridCol w="5675784"/>
              </a:tblGrid>
              <a:tr h="888099">
                <a:tc gridSpan="2">
                  <a:txBody>
                    <a:bodyPr/>
                    <a:lstStyle/>
                    <a:p>
                      <a:pPr marL="342900" indent="-342900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24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우주의 기원에 관한 이론</a:t>
                      </a:r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88809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err="1" smtClean="0"/>
                        <a:t>정적우주론</a:t>
                      </a:r>
                      <a:r>
                        <a:rPr lang="en-US" altLang="ko-KR" dirty="0" smtClean="0"/>
                        <a:t>(Stationary Cosmology): </a:t>
                      </a:r>
                      <a:r>
                        <a:rPr lang="en-US" altLang="ko-KR" b="0" dirty="0" smtClean="0"/>
                        <a:t>A. Einstein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440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err="1" smtClean="0"/>
                        <a:t>팽창론</a:t>
                      </a:r>
                      <a:r>
                        <a:rPr lang="en-US" altLang="ko-KR" dirty="0" smtClean="0"/>
                        <a:t>(Expanding Universe Theory)</a:t>
                      </a:r>
                    </a:p>
                    <a:p>
                      <a:pPr latinLnBrk="1"/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정상우주론</a:t>
                      </a:r>
                      <a:r>
                        <a:rPr lang="en-US" altLang="ko-KR" dirty="0" smtClean="0"/>
                        <a:t>(Steady State Cosmology): 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F. Hoyle, H. Bondi, T. Gold</a:t>
                      </a:r>
                    </a:p>
                  </a:txBody>
                  <a:tcPr anchor="ctr">
                    <a:lnR w="12700" cmpd="sng">
                      <a:noFill/>
                    </a:lnR>
                  </a:tcPr>
                </a:tc>
              </a:tr>
              <a:tr h="4440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err="1" smtClean="0"/>
                        <a:t>빅뱅론</a:t>
                      </a:r>
                      <a:r>
                        <a:rPr lang="en-US" altLang="ko-KR" dirty="0" smtClean="0"/>
                        <a:t>(Big-Bang Theory): G. </a:t>
                      </a:r>
                      <a:r>
                        <a:rPr lang="en-US" altLang="ko-KR" dirty="0" err="1" smtClean="0"/>
                        <a:t>Gamov</a:t>
                      </a:r>
                      <a:endParaRPr lang="en-US" altLang="ko-KR" dirty="0" smtClean="0"/>
                    </a:p>
                  </a:txBody>
                  <a:tcPr anchor="ctr">
                    <a:lnR w="12700" cmpd="sng">
                      <a:noFill/>
                    </a:lnR>
                  </a:tcPr>
                </a:tc>
              </a:tr>
              <a:tr h="888099">
                <a:tc gridSpan="2">
                  <a:txBody>
                    <a:bodyPr/>
                    <a:lstStyle/>
                    <a:p>
                      <a:pPr marL="285750" indent="-285750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24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우주의 기원에 관한 두 개의 중요한 증거</a:t>
                      </a:r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88809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적색천이</a:t>
                      </a:r>
                      <a:r>
                        <a:rPr lang="en-US" altLang="ko-KR" dirty="0" smtClean="0"/>
                        <a:t>(RED SHIFT): </a:t>
                      </a:r>
                      <a:r>
                        <a:rPr lang="en-US" altLang="ko-KR" b="0" dirty="0" smtClean="0"/>
                        <a:t>E. Hubble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88809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우주배경복사</a:t>
                      </a:r>
                      <a:r>
                        <a:rPr lang="en-US" altLang="ko-KR" dirty="0" smtClean="0"/>
                        <a:t>(CMBR: COSMIC</a:t>
                      </a:r>
                      <a:r>
                        <a:rPr lang="ko-KR" altLang="en-US" dirty="0" smtClean="0"/>
                        <a:t> </a:t>
                      </a:r>
                      <a:r>
                        <a:rPr lang="en-US" altLang="ko-KR" dirty="0" smtClean="0"/>
                        <a:t>MICROWAVE BACKGROUND RADIATION): </a:t>
                      </a:r>
                      <a:r>
                        <a:rPr lang="en-US" altLang="ko-KR" b="0" dirty="0" smtClean="0"/>
                        <a:t>A.A. Penzias, R. Wilson</a:t>
                      </a:r>
                      <a:endParaRPr lang="ko-KR" altLang="en-US" dirty="0" smtClean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432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447" y="332656"/>
            <a:ext cx="2867025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835696" y="5589240"/>
            <a:ext cx="58143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멀리 있는 은하 덩어리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6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초은하단</a:t>
            </a:r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BAS11)</a:t>
            </a:r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의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광학 스펙트럼과 태양의 광학 스펙트럼 내 흡수선의 비교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화살표가 적색 천이를 나타낸다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http://en.wikipedia.org/wiki/File:Redshift.png</a:t>
            </a:r>
            <a:endParaRPr lang="ko-KR" altLang="en-US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ko-KR" altLang="en-US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4653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272644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 smtClean="0"/>
              <a:t>Black body </a:t>
            </a:r>
            <a:r>
              <a:rPr lang="en-US" altLang="ko-KR" sz="1200" dirty="0" err="1" smtClean="0"/>
              <a:t>radiatio</a:t>
            </a:r>
            <a:r>
              <a:rPr lang="ko-KR" altLang="en-US" sz="1200" dirty="0" smtClean="0"/>
              <a:t>에 의해 예측되는 우주 마이크로파 진동수 </a:t>
            </a:r>
            <a:r>
              <a:rPr lang="ko-KR" altLang="en-US" sz="1200" dirty="0" err="1" smtClean="0"/>
              <a:t>분포와인공위성</a:t>
            </a:r>
            <a:r>
              <a:rPr lang="ko-KR" altLang="en-US" sz="1200" dirty="0" smtClean="0"/>
              <a:t>  </a:t>
            </a:r>
            <a:r>
              <a:rPr lang="en-US" altLang="ko-KR" sz="1200" dirty="0" smtClean="0"/>
              <a:t>COBE</a:t>
            </a:r>
            <a:r>
              <a:rPr lang="ko-KR" altLang="en-US" sz="1200" dirty="0" smtClean="0"/>
              <a:t>에 의해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측정된 실제 진동수의 비교</a:t>
            </a:r>
            <a:r>
              <a:rPr lang="en-US" altLang="ko-KR" sz="1200" dirty="0" smtClean="0"/>
              <a:t>.</a:t>
            </a:r>
          </a:p>
          <a:p>
            <a:r>
              <a:rPr lang="en-US" altLang="ko-KR" sz="1200" dirty="0" smtClean="0"/>
              <a:t>https</a:t>
            </a:r>
            <a:r>
              <a:rPr lang="en-US" altLang="ko-KR" sz="1200" dirty="0"/>
              <a:t>://en.wikipedia.org/wiki/Cosmic_microwave_background</a:t>
            </a:r>
            <a:endParaRPr lang="ko-KR" altLang="en-US" sz="1200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606286"/>
            <a:ext cx="6498722" cy="5198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15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043608" y="5517232"/>
            <a:ext cx="5544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빅뱅 이후 현재까지의 진화 모식도</a:t>
            </a:r>
            <a:endParaRPr lang="en-US" altLang="ko-KR" sz="1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http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://www.jpl.nasa.gov/spaceimages/wallpaper.php?id=PIA16876</a:t>
            </a:r>
            <a:endParaRPr lang="ko-KR" altLang="en-US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84784"/>
            <a:ext cx="8508262" cy="375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34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필수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2019</TotalTime>
  <Words>279</Words>
  <Application>Microsoft Office PowerPoint</Application>
  <PresentationFormat>화면 슬라이드 쇼(4:3)</PresentationFormat>
  <Paragraphs>27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6" baseType="lpstr">
      <vt:lpstr>HY견고딕</vt:lpstr>
      <vt:lpstr>돋움</vt:lpstr>
      <vt:lpstr>맑은 고딕</vt:lpstr>
      <vt:lpstr>Arial</vt:lpstr>
      <vt:lpstr>Arial Black</vt:lpstr>
      <vt:lpstr>Wingdings</vt:lpstr>
      <vt:lpstr>필수</vt:lpstr>
      <vt:lpstr>자원과 환경 제 1장. 행성 지구</vt:lpstr>
      <vt:lpstr>1-1. 우주의 기원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jyu</cp:lastModifiedBy>
  <cp:revision>35</cp:revision>
  <dcterms:created xsi:type="dcterms:W3CDTF">2013-09-03T00:41:18Z</dcterms:created>
  <dcterms:modified xsi:type="dcterms:W3CDTF">2017-08-22T08:45:29Z</dcterms:modified>
</cp:coreProperties>
</file>